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ora Medium"/>
      <p:regular r:id="rId17"/>
      <p:bold r:id="rId18"/>
      <p:italic r:id="rId19"/>
      <p:boldItalic r:id="rId20"/>
    </p:embeddedFont>
    <p:embeddedFont>
      <p:font typeface="Lor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Medium-boldItalic.fntdata"/><Relationship Id="rId11" Type="http://schemas.openxmlformats.org/officeDocument/2006/relationships/slide" Target="slides/slide6.xml"/><Relationship Id="rId22" Type="http://schemas.openxmlformats.org/officeDocument/2006/relationships/font" Target="fonts/Lora-bold.fntdata"/><Relationship Id="rId10" Type="http://schemas.openxmlformats.org/officeDocument/2006/relationships/slide" Target="slides/slide5.xml"/><Relationship Id="rId21" Type="http://schemas.openxmlformats.org/officeDocument/2006/relationships/font" Target="fonts/Lora-regular.fntdata"/><Relationship Id="rId13" Type="http://schemas.openxmlformats.org/officeDocument/2006/relationships/slide" Target="slides/slide8.xml"/><Relationship Id="rId24" Type="http://schemas.openxmlformats.org/officeDocument/2006/relationships/font" Target="fonts/Lora-boldItalic.fntdata"/><Relationship Id="rId12" Type="http://schemas.openxmlformats.org/officeDocument/2006/relationships/slide" Target="slides/slide7.xml"/><Relationship Id="rId23" Type="http://schemas.openxmlformats.org/officeDocument/2006/relationships/font" Target="fonts/Lor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raMedium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raMedium-italic.fntdata"/><Relationship Id="rId6" Type="http://schemas.openxmlformats.org/officeDocument/2006/relationships/slide" Target="slides/slide1.xml"/><Relationship Id="rId18" Type="http://schemas.openxmlformats.org/officeDocument/2006/relationships/font" Target="fonts/Lora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66696455c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66696455c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7793bf9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7793bf9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66696455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66696455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66696455c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66696455c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Nose cones: More aerodynamic (like planes)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Sharp nose cones: Faster lift off, more drag – Saturn V and others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66696455c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66696455c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66696455c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66696455c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66696455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66696455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66696455c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66696455c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7793bf98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7793bf98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66696455c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66696455c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200"/>
              <a:buNone/>
              <a:defRPr sz="5200">
                <a:solidFill>
                  <a:srgbClr val="3F3F3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 sz="2800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>
                <a:solidFill>
                  <a:srgbClr val="3F3F3F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>
                <a:solidFill>
                  <a:srgbClr val="3F3F3F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>
                <a:solidFill>
                  <a:srgbClr val="3F3F3F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>
                <a:solidFill>
                  <a:srgbClr val="3F3F3F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>
                <a:solidFill>
                  <a:srgbClr val="3F3F3F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>
                <a:solidFill>
                  <a:srgbClr val="3F3F3F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>
                <a:solidFill>
                  <a:srgbClr val="3F3F3F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>
                <a:solidFill>
                  <a:srgbClr val="3F3F3F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>
                <a:solidFill>
                  <a:srgbClr val="3F3F3F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 Medium"/>
              <a:buNone/>
              <a:defRPr sz="2800">
                <a:solidFill>
                  <a:schemeClr val="dk2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●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●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themodelrocket.com/the-essential-guide-to-model-rocket-nose-cone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themodelrocket.com/model-rocket-fins-101-purpose-shape-size-and-placemen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Rockets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Skyline</a:t>
            </a:r>
            <a:r>
              <a:rPr lang="en"/>
              <a:t> Rocketry Club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Decoration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Decoration is important to the American Rocketry Challenge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Think of a cool design!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Rocket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175" y="231638"/>
            <a:ext cx="4629150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</a:t>
            </a:r>
            <a:r>
              <a:rPr lang="en"/>
              <a:t> Tubes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Longer body tube -&gt; More stability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Shorter body tube -&gt; Less mass and drag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Couplers: Connect body tubes of the same 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Transitions: Connect body tubes of different sizes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-2160" l="-10200" r="10200" t="2160"/>
          <a:stretch/>
        </p:blipFill>
        <p:spPr>
          <a:xfrm>
            <a:off x="5583700" y="1017725"/>
            <a:ext cx="4104875" cy="30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30554" l="1480" r="-1480" t="19445"/>
          <a:stretch/>
        </p:blipFill>
        <p:spPr>
          <a:xfrm>
            <a:off x="2721000" y="2890700"/>
            <a:ext cx="3356349" cy="167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500" y="2698200"/>
            <a:ext cx="2167300" cy="21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Nose cones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Sharp nose cones -&gt; Effective at higher speeds, less aerodynamic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Round nose cones -&gt; More efficient at lower speeds, more aerodynamic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03325" y="4799700"/>
            <a:ext cx="63003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Reference</a:t>
            </a:r>
            <a:r>
              <a:rPr lang="en" sz="1100"/>
              <a:t>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https://themodelrocket.com/the-essential-guide-to-model-rocket-nose-cones/</a:t>
            </a:r>
            <a:endParaRPr sz="11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50" y="2230425"/>
            <a:ext cx="7670326" cy="26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4011475" y="2571775"/>
            <a:ext cx="1605900" cy="22728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07550"/>
            <a:ext cx="8520600" cy="12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en" sz="1865"/>
              <a:t>Fins stabilize the rocket and changes the center of pressure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en" sz="1865"/>
              <a:t>A stable rocket has its center of gravity ahead of the center of pressure.</a:t>
            </a:r>
            <a:endParaRPr sz="1865"/>
          </a:p>
          <a:p>
            <a:pPr indent="-3235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○"/>
            </a:pPr>
            <a:r>
              <a:rPr lang="en" sz="1495"/>
              <a:t>This can be verified through rocket simulation software</a:t>
            </a:r>
            <a:endParaRPr sz="14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865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599" y="2465474"/>
            <a:ext cx="3810025" cy="26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39200" y="1948200"/>
            <a:ext cx="4132800" cy="28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3 fins: Less drag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4 fins: More stability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Leading edge can be altered for aerodynamics</a:t>
            </a:r>
            <a:endParaRPr sz="1700">
              <a:solidFill>
                <a:schemeClr val="dk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Wedge, rounded, chisel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Tube fins can be used for less weathercocking effects</a:t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*Wood fins should have the grain parallel to the leading edge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0" y="4789500"/>
            <a:ext cx="634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Resource: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Model Rocket Fins 101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Epoxy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699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attach and secure parts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Epoxy is a two-part adhesive – the epoxy resin and hardener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These are mixed when ready to use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 mixing ratio is dependent on the epoxy</a:t>
            </a:r>
            <a:br>
              <a:rPr lang="en" sz="1600"/>
            </a:b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Attaching components is done in two steps: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First secure the part with 5 minute </a:t>
            </a:r>
            <a:r>
              <a:rPr lang="en" sz="1600"/>
              <a:t>epoxy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Once secured, apply 30 minute </a:t>
            </a:r>
            <a:r>
              <a:rPr lang="en" sz="1600"/>
              <a:t>epoxy</a:t>
            </a:r>
            <a:r>
              <a:rPr lang="en" sz="1600"/>
              <a:t> to </a:t>
            </a:r>
            <a:r>
              <a:rPr lang="en" sz="1600"/>
              <a:t>solidify</a:t>
            </a:r>
            <a:r>
              <a:rPr lang="en" sz="1600"/>
              <a:t> the connection</a:t>
            </a:r>
            <a:endParaRPr sz="1600"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12977" l="24490" r="21979" t="9031"/>
          <a:stretch/>
        </p:blipFill>
        <p:spPr>
          <a:xfrm>
            <a:off x="7113425" y="2250550"/>
            <a:ext cx="1718874" cy="25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Mounts and Altimeter Mounts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513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Mounts are rings usually made of wood to secure smaller-diameter components inside a body tube.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Motors have a mount at the bottom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Altimeters can be placed in a removable mount near the front of a rocket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938" y="29198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449" y="170125"/>
            <a:ext cx="2421025" cy="24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Parachute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Parachutes are deployed based on a timed ejection charge in the motor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Ejection charge delay can be changed before the launch to optimize parachute deployment a little after apogee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Shock cord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shock cord connects the main body to the nose cone after parachute deployment.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Shock cords are usually made of elastic materials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length of the shock cord is dependent on each rocket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41612" l="0" r="0" t="8653"/>
          <a:stretch/>
        </p:blipFill>
        <p:spPr>
          <a:xfrm>
            <a:off x="2206050" y="2665450"/>
            <a:ext cx="4731900" cy="23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payload for the American Rocketry challenge is an egg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year (2024) one egg is required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Eggs need to be intact on landing for a successful launch – this means protection is essential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Eggs can be placed in removable foam holders or pre-shaped egg holders.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